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69" r:id="rId2"/>
    <p:sldId id="270" r:id="rId3"/>
    <p:sldId id="257" r:id="rId4"/>
    <p:sldId id="258" r:id="rId5"/>
    <p:sldId id="259" r:id="rId6"/>
    <p:sldId id="260" r:id="rId7"/>
    <p:sldId id="261" r:id="rId8"/>
    <p:sldId id="262" r:id="rId9"/>
    <p:sldId id="271" r:id="rId10"/>
    <p:sldId id="263" r:id="rId11"/>
    <p:sldId id="264" r:id="rId12"/>
    <p:sldId id="265" r:id="rId13"/>
    <p:sldId id="266" r:id="rId14"/>
    <p:sldId id="267" r:id="rId15"/>
    <p:sldId id="268" r:id="rId16"/>
  </p:sldIdLst>
  <p:sldSz cx="9144000" cy="6858000" type="screen4x3"/>
  <p:notesSz cx="7010400" cy="9296400"/>
  <p:defaultTextStyle>
    <a:defPPr>
      <a:defRPr lang="es-A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110" d="100"/>
          <a:sy n="110" d="100"/>
        </p:scale>
        <p:origin x="-72" y="111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C937975-34EA-4A79-B029-7B98146CF262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AR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AR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97864D33-5BEF-414D-BD67-B2518A9E8BC0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AF5967-DFD0-4C75-89BE-1163A6AE7D6E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2D59-151F-453C-AE67-B032030CC28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BC1230-AF51-4A05-A9CA-5285467B2725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3C19A3-DB19-4D52-898F-E735A1B1017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1BC7C9-1F59-447F-97B8-A098810E467F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4BA69D-4C81-4B17-9AFF-FB20AB30C69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2AABA7-BDC1-4640-B2D4-E735B6BC7506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09EA67-1F08-45E9-990E-84AF3503E5BC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C3DCA0-9AE3-435D-8D7F-DF4D1E0A8588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8CFCB-9316-41F8-83E5-605E4C5900C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927AA9-44AD-437C-9D9C-7B172CE5DC7A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F6CC4E-10F4-479A-B323-1F4BD0A7F1F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7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447325-828F-4CD4-A1EF-B93C53D9219E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8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9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347D72-2F27-4660-9D5A-A7314FFABE4B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051F0E-BA30-46BD-848F-66D21BBEFAFD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4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5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6A31D-B4B3-4DBC-B738-4F980FD4CB45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B27E21-D30C-49C4-88E7-CAF5EF37B165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3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4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C671CA-F91C-4D3C-9612-3393E286F90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674978-A80E-4E7B-8B52-B5D92EC5B90E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E0716C-A1F9-42B9-B4EE-9D56E2A27037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AR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8DE500-4900-4EDB-B41B-610AB6CF4DCF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6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7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79C141-1635-412D-8428-5D091964C7AA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AR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 smtClean="0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2DBD8BF-6B0E-4C38-BA63-DF76F032E2B8}" type="datetimeFigureOut">
              <a:rPr lang="es-AR"/>
              <a:pPr>
                <a:defRPr/>
              </a:pPr>
              <a:t>18/03/2016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9E28FFA-28FD-4750-95BF-45756A7B416D}" type="slidenum">
              <a:rPr lang="es-AR"/>
              <a:pPr>
                <a:defRPr/>
              </a:pPr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A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7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9325" y="800100"/>
            <a:ext cx="4705350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5575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15000"/>
              </a:lnSpc>
              <a:spcBef>
                <a:spcPct val="20000"/>
              </a:spcBef>
              <a:spcAft>
                <a:spcPts val="0"/>
              </a:spcAft>
              <a:defRPr/>
            </a:pPr>
            <a:r>
              <a:rPr lang="es-AR" b="1" dirty="0">
                <a:ea typeface="Calibri"/>
                <a:cs typeface="Times New Roman"/>
              </a:rPr>
              <a:t>COMO ESTAMOS </a:t>
            </a:r>
            <a:r>
              <a:rPr lang="es-AR" b="1" dirty="0" smtClean="0">
                <a:ea typeface="Calibri"/>
                <a:cs typeface="Times New Roman"/>
              </a:rPr>
              <a:t>TRABAJANDO</a:t>
            </a:r>
            <a:r>
              <a:rPr lang="es-AR" sz="2200" b="1" dirty="0" smtClean="0">
                <a:ea typeface="Calibri"/>
                <a:cs typeface="Times New Roman"/>
              </a:rPr>
              <a:t/>
            </a:r>
            <a:br>
              <a:rPr lang="es-AR" sz="2200" b="1" dirty="0" smtClean="0">
                <a:ea typeface="Calibri"/>
                <a:cs typeface="Times New Roman"/>
              </a:rPr>
            </a:br>
            <a:r>
              <a:rPr lang="es-AR" sz="2200" b="1" dirty="0" smtClean="0">
                <a:ea typeface="Calibri"/>
                <a:cs typeface="Times New Roman"/>
              </a:rPr>
              <a:t>Coordinación de vinculación con defensorías y asociaciones de consumidores</a:t>
            </a: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sz="1600" dirty="0">
                <a:solidFill>
                  <a:prstClr val="black"/>
                </a:solidFill>
                <a:ea typeface="Calibri"/>
                <a:cs typeface="Times New Roman"/>
              </a:rPr>
              <a:t>Los reclamos ingresan por nota, por llamados telefónicos y por mail. </a:t>
            </a:r>
            <a:br>
              <a:rPr lang="es-AR" sz="1600" dirty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es-AR" sz="1600" dirty="0">
                <a:solidFill>
                  <a:prstClr val="black"/>
                </a:solidFill>
                <a:ea typeface="Calibri"/>
                <a:cs typeface="Times New Roman"/>
              </a:rPr>
              <a:t>En todos los casos,  evaluamos primero  la urgencia, </a:t>
            </a:r>
            <a:r>
              <a:rPr lang="es-AR" sz="1600" dirty="0" smtClean="0">
                <a:solidFill>
                  <a:prstClr val="black"/>
                </a:solidFill>
                <a:ea typeface="Calibri"/>
                <a:cs typeface="Times New Roman"/>
              </a:rPr>
              <a:t/>
            </a:r>
            <a:br>
              <a:rPr lang="es-AR" sz="1600" dirty="0" smtClean="0">
                <a:solidFill>
                  <a:prstClr val="black"/>
                </a:solidFill>
                <a:ea typeface="Calibri"/>
                <a:cs typeface="Times New Roman"/>
              </a:rPr>
            </a:br>
            <a:r>
              <a:rPr lang="es-AR" sz="1600" dirty="0" smtClean="0">
                <a:solidFill>
                  <a:prstClr val="black"/>
                </a:solidFill>
                <a:ea typeface="Calibri"/>
                <a:cs typeface="Times New Roman"/>
              </a:rPr>
              <a:t>la </a:t>
            </a:r>
            <a:r>
              <a:rPr lang="es-AR" sz="1600" dirty="0">
                <a:solidFill>
                  <a:prstClr val="black"/>
                </a:solidFill>
                <a:ea typeface="Calibri"/>
                <a:cs typeface="Times New Roman"/>
              </a:rPr>
              <a:t>procedencia, las distancias, las particularidades del caso e implementamos una doble vía de trabajo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4425"/>
          </a:xfrm>
        </p:spPr>
        <p:txBody>
          <a:bodyPr rtlCol="0">
            <a:noAutofit/>
          </a:bodyPr>
          <a:lstStyle/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1600" dirty="0" smtClean="0">
                <a:ea typeface="Calibri"/>
                <a:cs typeface="Times New Roman"/>
              </a:rPr>
              <a:t> </a:t>
            </a:r>
            <a:endParaRPr lang="es-AR" sz="1600" dirty="0">
              <a:ea typeface="Calibri"/>
              <a:cs typeface="Times New Roman"/>
            </a:endParaRPr>
          </a:p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s-AR" sz="1600" b="1" dirty="0" smtClean="0">
              <a:ea typeface="Calibri"/>
              <a:cs typeface="Times New Roman"/>
            </a:endParaRPr>
          </a:p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1600" b="1" dirty="0" smtClean="0">
                <a:ea typeface="Calibri"/>
                <a:cs typeface="Times New Roman"/>
              </a:rPr>
              <a:t>Informal</a:t>
            </a:r>
            <a:r>
              <a:rPr lang="es-AR" sz="1600" b="1" dirty="0">
                <a:ea typeface="Calibri"/>
                <a:cs typeface="Times New Roman"/>
              </a:rPr>
              <a:t>: </a:t>
            </a:r>
            <a:endParaRPr lang="es-AR" sz="1600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sz="1600" dirty="0">
                <a:ea typeface="Calibri"/>
                <a:cs typeface="Times New Roman"/>
              </a:rPr>
              <a:t>Nos contactamos con las </a:t>
            </a:r>
            <a:r>
              <a:rPr lang="es-AR" sz="1600" b="1" dirty="0">
                <a:ea typeface="Calibri"/>
                <a:cs typeface="Times New Roman"/>
              </a:rPr>
              <a:t>auditorías médicas o contables </a:t>
            </a:r>
            <a:r>
              <a:rPr lang="es-AR" sz="1600" dirty="0">
                <a:ea typeface="Calibri"/>
                <a:cs typeface="Times New Roman"/>
              </a:rPr>
              <a:t>según los casos e iniciamos el proceso de manera informal, para recibir información sobre el rechazo, si tienen conocimiento del reclamo, si existe posibilidad de acceder a lo reclamado y  bajo que modalidad. Procuramos esta modalidad de trabajo cuando hay peligro en la demora o la urgencia lo justifica.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sz="1600" dirty="0">
                <a:ea typeface="Calibri"/>
                <a:cs typeface="Times New Roman"/>
              </a:rPr>
              <a:t>Al mismo tiempo nos contactamos con los </a:t>
            </a:r>
            <a:r>
              <a:rPr lang="es-AR" sz="1600" b="1" dirty="0">
                <a:ea typeface="Calibri"/>
                <a:cs typeface="Times New Roman"/>
              </a:rPr>
              <a:t>usuarios o con las defensorías </a:t>
            </a:r>
            <a:r>
              <a:rPr lang="es-AR" sz="1600" dirty="0">
                <a:ea typeface="Calibri"/>
                <a:cs typeface="Times New Roman"/>
              </a:rPr>
              <a:t>si no tenemos datos de contacto del usuario para tener más información. 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sz="1600" dirty="0">
                <a:ea typeface="Calibri"/>
                <a:cs typeface="Times New Roman"/>
              </a:rPr>
              <a:t>En este intercambio de información, de no llegar a un acuerdo, intentamos el acercamiento con </a:t>
            </a:r>
            <a:r>
              <a:rPr lang="es-AR" sz="1600" b="1" dirty="0">
                <a:ea typeface="Calibri"/>
                <a:cs typeface="Times New Roman"/>
              </a:rPr>
              <a:t>audiencias</a:t>
            </a:r>
            <a:r>
              <a:rPr lang="es-AR" sz="1600" dirty="0">
                <a:ea typeface="Calibri"/>
                <a:cs typeface="Times New Roman"/>
              </a:rPr>
              <a:t> llevadas a cabo en la DUSS  cuya concurrencia es voluntaria, pero útil para acercar a las partes y poder llegar a un acuerdo.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sz="1600" dirty="0">
                <a:ea typeface="Calibri"/>
                <a:cs typeface="Times New Roman"/>
              </a:rPr>
              <a:t>El </a:t>
            </a:r>
            <a:r>
              <a:rPr lang="es-AR" sz="1600" b="1" dirty="0">
                <a:ea typeface="Calibri"/>
                <a:cs typeface="Times New Roman"/>
              </a:rPr>
              <a:t>tiempo</a:t>
            </a:r>
            <a:r>
              <a:rPr lang="es-AR" sz="1600" dirty="0">
                <a:ea typeface="Calibri"/>
                <a:cs typeface="Times New Roman"/>
              </a:rPr>
              <a:t> en el que nos abocamos a este proceso informal es relativamente corto a fin de no generar dilaciones que afecten los intereses de las partes.</a:t>
            </a:r>
          </a:p>
          <a:p>
            <a:pPr marL="833755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1600" dirty="0">
                <a:ea typeface="Calibri"/>
                <a:cs typeface="Times New Roman"/>
              </a:rPr>
              <a:t>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COMO ESTAMOS TRABAJANDO</a:t>
            </a:r>
            <a:endParaRPr lang="es-AR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2400" b="1" dirty="0">
                <a:solidFill>
                  <a:prstClr val="black"/>
                </a:solidFill>
                <a:ea typeface="Calibri"/>
                <a:cs typeface="Times New Roman"/>
              </a:rPr>
              <a:t>Formal</a:t>
            </a:r>
            <a:r>
              <a:rPr lang="es-AR" sz="2400" dirty="0">
                <a:solidFill>
                  <a:prstClr val="black"/>
                </a:solidFill>
                <a:ea typeface="Calibri"/>
                <a:cs typeface="Times New Roman"/>
              </a:rPr>
              <a:t>: 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sz="2400" dirty="0">
                <a:solidFill>
                  <a:prstClr val="black"/>
                </a:solidFill>
                <a:ea typeface="Calibri"/>
                <a:cs typeface="Times New Roman"/>
              </a:rPr>
              <a:t>Ante el rechazo o silencio de los agentes de salud en un plazo acotado,  y de ser procedente lo requerido </a:t>
            </a:r>
            <a:r>
              <a:rPr lang="es-AR" sz="2400" b="1" dirty="0">
                <a:solidFill>
                  <a:prstClr val="black"/>
                </a:solidFill>
                <a:ea typeface="Calibri"/>
                <a:cs typeface="Times New Roman"/>
              </a:rPr>
              <a:t>se inicia el reclamo  administrativo por las vías tradicionales</a:t>
            </a:r>
            <a:r>
              <a:rPr lang="es-AR" sz="2400" dirty="0">
                <a:solidFill>
                  <a:prstClr val="black"/>
                </a:solidFill>
                <a:ea typeface="Calibri"/>
                <a:cs typeface="Times New Roman"/>
              </a:rPr>
              <a:t>.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sz="2400" dirty="0">
                <a:solidFill>
                  <a:prstClr val="black"/>
                </a:solidFill>
                <a:ea typeface="Calibri"/>
                <a:cs typeface="Times New Roman"/>
              </a:rPr>
              <a:t>Aún con este proceso iniciado, se intenta en ocasiones, después de la primera comunicación formal con la obra social o prepaga convocar a las partes a una </a:t>
            </a:r>
            <a:r>
              <a:rPr lang="es-AR" sz="2400" b="1" dirty="0">
                <a:solidFill>
                  <a:prstClr val="black"/>
                </a:solidFill>
                <a:ea typeface="Calibri"/>
                <a:cs typeface="Times New Roman"/>
              </a:rPr>
              <a:t>audiencia</a:t>
            </a:r>
            <a:r>
              <a:rPr lang="es-AR" sz="2400" dirty="0">
                <a:solidFill>
                  <a:prstClr val="black"/>
                </a:solidFill>
                <a:ea typeface="Calibri"/>
                <a:cs typeface="Times New Roman"/>
              </a:rPr>
              <a:t> en las oficinas de la DUSS.</a:t>
            </a:r>
          </a:p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2400" dirty="0">
                <a:solidFill>
                  <a:prstClr val="black"/>
                </a:solidFill>
                <a:ea typeface="Calibri"/>
                <a:cs typeface="Times New Roman"/>
              </a:rPr>
              <a:t>El silencio o negativa injustificada de los agentes de salud implica la intimación al agente de salud a cumplir con  lo requerido bajo </a:t>
            </a:r>
            <a:r>
              <a:rPr lang="es-AR" sz="2400" dirty="0" smtClean="0">
                <a:solidFill>
                  <a:prstClr val="black"/>
                </a:solidFill>
                <a:ea typeface="Calibri"/>
                <a:cs typeface="Times New Roman"/>
              </a:rPr>
              <a:t>apercibimiento de </a:t>
            </a:r>
            <a:r>
              <a:rPr lang="es-AR" sz="2400" dirty="0">
                <a:solidFill>
                  <a:prstClr val="black"/>
                </a:solidFill>
                <a:ea typeface="Calibri"/>
                <a:cs typeface="Times New Roman"/>
              </a:rPr>
              <a:t>que se aplique una sanción.</a:t>
            </a:r>
          </a:p>
          <a:p>
            <a:pPr fontAlgn="auto">
              <a:lnSpc>
                <a:spcPct val="115000"/>
              </a:lnSpc>
              <a:spcAft>
                <a:spcPts val="1000"/>
              </a:spcAft>
              <a:buFont typeface="Symbol"/>
              <a:buChar char="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3200" b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VENTAJAS DE ESTA MODALIDAD DE INTERVENCION</a:t>
            </a:r>
            <a:endParaRPr lang="es-AR" sz="32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04838" indent="0">
              <a:lnSpc>
                <a:spcPct val="95000"/>
              </a:lnSpc>
              <a:spcAft>
                <a:spcPts val="1000"/>
              </a:spcAft>
              <a:buFont typeface="Arial" charset="0"/>
              <a:buNone/>
            </a:pPr>
            <a:endParaRPr lang="es-AR" sz="2200" smtClean="0">
              <a:ea typeface="Calibri" pitchFamily="34" charset="0"/>
              <a:cs typeface="Times New Roman" pitchFamily="18" charset="0"/>
            </a:endParaRPr>
          </a:p>
          <a:p>
            <a:pPr marL="604838" indent="0">
              <a:lnSpc>
                <a:spcPct val="95000"/>
              </a:lnSpc>
              <a:buFont typeface="Symbol" pitchFamily="18" charset="2"/>
              <a:buChar char=""/>
            </a:pPr>
            <a:r>
              <a:rPr lang="es-AR" sz="2200" smtClean="0">
                <a:ea typeface="Calibri" pitchFamily="34" charset="0"/>
                <a:cs typeface="Times New Roman" pitchFamily="18" charset="0"/>
              </a:rPr>
              <a:t>Al encontrar un medio de comunicación entre las los partes, se resuelven temas mal entendidos, (ejemplo Discapacidad).</a:t>
            </a:r>
          </a:p>
          <a:p>
            <a:pPr marL="604838" indent="0">
              <a:lnSpc>
                <a:spcPct val="95000"/>
              </a:lnSpc>
              <a:buFont typeface="Symbol" pitchFamily="18" charset="2"/>
              <a:buChar char=""/>
            </a:pPr>
            <a:r>
              <a:rPr lang="es-AR" sz="2200" smtClean="0">
                <a:ea typeface="Calibri" pitchFamily="34" charset="0"/>
                <a:cs typeface="Times New Roman" pitchFamily="18" charset="0"/>
              </a:rPr>
              <a:t>Se acercan las posiciones y se puede llegar a una solución consensuada que responda a lo pretendido y sea factible y realizable para el agente de salud.</a:t>
            </a:r>
          </a:p>
          <a:p>
            <a:pPr marL="604838" indent="0">
              <a:lnSpc>
                <a:spcPct val="95000"/>
              </a:lnSpc>
              <a:spcAft>
                <a:spcPts val="1000"/>
              </a:spcAft>
              <a:buFont typeface="Symbol" pitchFamily="18" charset="2"/>
              <a:buChar char=""/>
            </a:pPr>
            <a:r>
              <a:rPr lang="es-AR" sz="2200" smtClean="0">
                <a:ea typeface="Calibri" pitchFamily="34" charset="0"/>
                <a:cs typeface="Times New Roman" pitchFamily="18" charset="0"/>
              </a:rPr>
              <a:t>Reduce y supera los obstáculos que desgastan el sistema y sus recursos en la solución de diferencias. </a:t>
            </a:r>
          </a:p>
          <a:p>
            <a:pPr marL="604838" indent="0">
              <a:lnSpc>
                <a:spcPct val="80000"/>
              </a:lnSpc>
            </a:pPr>
            <a:r>
              <a:rPr lang="es-AR" sz="2200" smtClean="0">
                <a:ea typeface="Calibri" pitchFamily="34" charset="0"/>
                <a:cs typeface="Times New Roman" pitchFamily="18" charset="0"/>
              </a:rPr>
              <a:t>Permite una mayor orientación a los afiliados y debe reducir el alto grado de conflictividad presente en el sistema, cualificar el servicio y determinar mejores prácticas que se puedan incluir a futuro como políticas públicas en materia de salud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dirty="0" smtClean="0"/>
              <a:t>DEFENSORIA DEL USUARIO DE SALUD</a:t>
            </a: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10000"/>
          </a:bodyPr>
          <a:lstStyle/>
          <a:p>
            <a:pPr marL="114300" indent="0" algn="ctr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>
                <a:ea typeface="Calibri"/>
                <a:cs typeface="Times New Roman"/>
              </a:rPr>
              <a:t>La figura del defensor del usuario en salud debe ser entendida y comprendida no como parte litigante del usuario en contra de los restantes actores del sistema sino como </a:t>
            </a:r>
            <a:r>
              <a:rPr lang="es-AR" b="1" dirty="0">
                <a:ea typeface="Calibri"/>
                <a:cs typeface="Times New Roman"/>
              </a:rPr>
              <a:t>vocero cualificado del usuario o como facilitador informado, para que con su mediación y gestión especializada se mantenga el equilibrio en la relación y se contribuya a una mejor y menos costosa operación del sistema</a:t>
            </a:r>
            <a:r>
              <a:rPr lang="es-AR" dirty="0">
                <a:ea typeface="Calibri"/>
                <a:cs typeface="Times New Roman"/>
              </a:rPr>
              <a:t>.</a:t>
            </a:r>
          </a:p>
          <a:p>
            <a:pPr marL="114300" indent="0" algn="ctr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>
              <a:ea typeface="Calibri"/>
              <a:cs typeface="Times New Roman"/>
            </a:endParaRPr>
          </a:p>
          <a:p>
            <a:pPr marL="685800" fontAlgn="auto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endParaRPr lang="es-AR" dirty="0">
              <a:ea typeface="Calibri"/>
              <a:cs typeface="Times New Roman"/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DATOS DE CONTACTO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784725"/>
          </a:xfrm>
        </p:spPr>
        <p:txBody>
          <a:bodyPr rtlCol="0">
            <a:normAutofit fontScale="70000" lnSpcReduction="20000"/>
          </a:bodyPr>
          <a:lstStyle/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b="1" dirty="0" smtClean="0"/>
              <a:t>DEFENSORA DE USUARIOS DE SALUD</a:t>
            </a:r>
            <a:r>
              <a:rPr lang="es-AR" dirty="0" smtClean="0"/>
              <a:t>: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/>
              <a:t>Lic. Adriana REPPETTI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AR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b="1" dirty="0" smtClean="0"/>
              <a:t>Coordinadora de Asistencia al Beneficiario</a:t>
            </a:r>
            <a:r>
              <a:rPr lang="es-AR" dirty="0" smtClean="0"/>
              <a:t>: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err="1" smtClean="0"/>
              <a:t>Cdora</a:t>
            </a:r>
            <a:r>
              <a:rPr lang="es-AR" dirty="0" smtClean="0"/>
              <a:t>. Marisa TOMASINO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AR" b="1" dirty="0" smtClean="0"/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b="1" dirty="0" smtClean="0"/>
              <a:t>Coordinadora de Vinculación con Defensorías y Asociaciones de Consumidores</a:t>
            </a:r>
            <a:r>
              <a:rPr lang="es-AR" dirty="0" smtClean="0"/>
              <a:t>:  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/>
              <a:t>Dra. Mercedes Lidia PORTELA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/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/>
              <a:t>Avda. Presidente Roque Sáenz Peña 1145/49, PISO 12 CABA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/>
              <a:t>Teléfono: 6344-2957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/>
              <a:t>defensor@sssalud.gob.ar</a:t>
            </a:r>
            <a:endParaRPr lang="es-A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smtClean="0"/>
          </a:p>
        </p:txBody>
      </p:sp>
      <p:sp>
        <p:nvSpPr>
          <p:cNvPr id="28674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endParaRPr lang="es-AR" smtClean="0"/>
          </a:p>
          <a:p>
            <a:pPr marL="0" indent="0" algn="ctr">
              <a:buFont typeface="Arial" charset="0"/>
              <a:buNone/>
            </a:pPr>
            <a:r>
              <a:rPr lang="es-AR" smtClean="0"/>
              <a:t>MUCHAS GRACIAS </a:t>
            </a:r>
          </a:p>
          <a:p>
            <a:pPr marL="0" indent="0" algn="ctr">
              <a:buFont typeface="Arial" charset="0"/>
              <a:buNone/>
            </a:pPr>
            <a:r>
              <a:rPr lang="es-AR" smtClean="0"/>
              <a:t>POR SU ATENCION</a:t>
            </a:r>
          </a:p>
          <a:p>
            <a:pPr marL="0" indent="0">
              <a:buFont typeface="Arial" charset="0"/>
              <a:buNone/>
            </a:pPr>
            <a:endParaRPr lang="es-AR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77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s-AR" sz="4000" dirty="0" smtClean="0">
                <a:solidFill>
                  <a:prstClr val="black"/>
                </a:solidFill>
              </a:rPr>
              <a:t/>
            </a:r>
            <a:br>
              <a:rPr lang="es-AR" sz="4000" dirty="0" smtClean="0">
                <a:solidFill>
                  <a:prstClr val="black"/>
                </a:solidFill>
              </a:rPr>
            </a:br>
            <a:r>
              <a:rPr lang="es-AR" sz="4000" dirty="0">
                <a:solidFill>
                  <a:prstClr val="black"/>
                </a:solidFill>
              </a:rPr>
              <a:t/>
            </a:r>
            <a:br>
              <a:rPr lang="es-AR" sz="4000" dirty="0">
                <a:solidFill>
                  <a:prstClr val="black"/>
                </a:solidFill>
              </a:rPr>
            </a:br>
            <a:r>
              <a:rPr lang="es-AR" sz="4000" dirty="0" smtClean="0">
                <a:solidFill>
                  <a:prstClr val="black"/>
                </a:solidFill>
              </a:rPr>
              <a:t>SUPERINTENDENCIA </a:t>
            </a:r>
            <a:r>
              <a:rPr lang="es-AR" sz="4000" dirty="0">
                <a:solidFill>
                  <a:prstClr val="black"/>
                </a:solidFill>
              </a:rPr>
              <a:t>DE</a:t>
            </a:r>
            <a:br>
              <a:rPr lang="es-AR" sz="4000" dirty="0">
                <a:solidFill>
                  <a:prstClr val="black"/>
                </a:solidFill>
              </a:rPr>
            </a:br>
            <a:r>
              <a:rPr lang="es-AR" sz="4000" dirty="0">
                <a:solidFill>
                  <a:prstClr val="black"/>
                </a:solidFill>
              </a:rPr>
              <a:t> SERVICIOS DE SALUD</a:t>
            </a:r>
            <a:br>
              <a:rPr lang="es-AR" sz="4000" dirty="0">
                <a:solidFill>
                  <a:prstClr val="black"/>
                </a:solidFill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AR" sz="4000" dirty="0" smtClean="0">
              <a:solidFill>
                <a:prstClr val="black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000" dirty="0" smtClean="0">
                <a:solidFill>
                  <a:prstClr val="black"/>
                </a:solidFill>
              </a:rPr>
              <a:t>DEFENSORIA </a:t>
            </a:r>
            <a:r>
              <a:rPr lang="es-AR" sz="4000" dirty="0">
                <a:solidFill>
                  <a:prstClr val="black"/>
                </a:solidFill>
              </a:rPr>
              <a:t>DEL USUARIO </a:t>
            </a:r>
            <a:br>
              <a:rPr lang="es-AR" sz="4000" dirty="0">
                <a:solidFill>
                  <a:prstClr val="black"/>
                </a:solidFill>
              </a:rPr>
            </a:br>
            <a:r>
              <a:rPr lang="es-AR" sz="4000" dirty="0">
                <a:solidFill>
                  <a:prstClr val="black"/>
                </a:solidFill>
              </a:rPr>
              <a:t>DE SERVICIOS DE </a:t>
            </a:r>
            <a:r>
              <a:rPr lang="es-AR" sz="4000" dirty="0" smtClean="0">
                <a:solidFill>
                  <a:prstClr val="black"/>
                </a:solidFill>
              </a:rPr>
              <a:t>SALUD</a:t>
            </a: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AR" sz="4000" dirty="0">
              <a:solidFill>
                <a:prstClr val="black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s-AR" sz="4000" dirty="0" smtClean="0">
              <a:solidFill>
                <a:prstClr val="black"/>
              </a:solidFill>
            </a:endParaRPr>
          </a:p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4000" dirty="0" smtClean="0">
                <a:solidFill>
                  <a:prstClr val="black"/>
                </a:solidFill>
              </a:rPr>
              <a:t>2016</a:t>
            </a:r>
            <a:endParaRPr lang="es-AR" dirty="0">
              <a:solidFill>
                <a:prstClr val="black">
                  <a:tint val="75000"/>
                </a:prstClr>
              </a:solidFill>
            </a:endParaRP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SU CREACION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AR" b="1" dirty="0">
                <a:ea typeface="Calibri"/>
                <a:cs typeface="Times New Roman"/>
              </a:rPr>
              <a:t>Decreto </a:t>
            </a:r>
            <a:r>
              <a:rPr lang="es-AR" b="1" dirty="0" smtClean="0">
                <a:ea typeface="Calibri"/>
                <a:cs typeface="Times New Roman"/>
              </a:rPr>
              <a:t>2710/2012: Crea la DEFENSORIA </a:t>
            </a:r>
            <a:r>
              <a:rPr lang="es-AR" b="1" dirty="0">
                <a:ea typeface="Calibri"/>
                <a:cs typeface="Times New Roman"/>
              </a:rPr>
              <a:t>DEL USUARIO DE SERVICIOS DE SALUD</a:t>
            </a: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endParaRPr lang="es-AR" dirty="0" smtClean="0">
              <a:ea typeface="Calibri"/>
              <a:cs typeface="Times New Roman"/>
            </a:endParaRP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 smtClean="0">
                <a:ea typeface="Calibri"/>
                <a:cs typeface="Times New Roman"/>
              </a:rPr>
              <a:t>RESPONSABILIDAD </a:t>
            </a:r>
            <a:r>
              <a:rPr lang="es-AR" dirty="0">
                <a:ea typeface="Calibri"/>
                <a:cs typeface="Times New Roman"/>
              </a:rPr>
              <a:t>PRIMARIA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b="1" dirty="0">
                <a:ea typeface="Calibri"/>
                <a:cs typeface="Times New Roman"/>
              </a:rPr>
              <a:t>Asistir a los beneficiarios y/o afiliados</a:t>
            </a:r>
            <a:r>
              <a:rPr lang="es-AR" dirty="0">
                <a:ea typeface="Calibri"/>
                <a:cs typeface="Times New Roman"/>
              </a:rPr>
              <a:t> de los Agentes del Seguro de Salud, de las Empresas de Medicina Prepaga, Cooperativas, Mutuales, Asociaciones Civiles y Fundaciones del sistema de salud, </a:t>
            </a:r>
            <a:r>
              <a:rPr lang="es-AR" b="1" dirty="0">
                <a:ea typeface="Calibri"/>
                <a:cs typeface="Times New Roman"/>
              </a:rPr>
              <a:t>en aquellas cuestiones atinentes a sus reclamos, en el marco del procedimiento previsto por la normativa vigente.</a:t>
            </a:r>
            <a:br>
              <a:rPr lang="es-AR" b="1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endParaRPr lang="es-A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mtClean="0"/>
              <a:t>PRINCIPALES ACCIONES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32500" lnSpcReduction="20000"/>
          </a:bodyPr>
          <a:lstStyle/>
          <a:p>
            <a:pPr fontAlgn="auto">
              <a:lnSpc>
                <a:spcPct val="115000"/>
              </a:lnSpc>
              <a:spcAft>
                <a:spcPts val="1000"/>
              </a:spcAft>
              <a:buFont typeface="Arial" pitchFamily="34" charset="0"/>
              <a:buChar char="•"/>
              <a:defRPr/>
            </a:pPr>
            <a:r>
              <a:rPr lang="es-AR" dirty="0">
                <a:ea typeface="Calibri"/>
                <a:cs typeface="Times New Roman"/>
              </a:rPr>
              <a:t>ACCIONES: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1. </a:t>
            </a:r>
            <a:r>
              <a:rPr lang="es-AR" b="1" dirty="0">
                <a:ea typeface="Calibri"/>
                <a:cs typeface="Times New Roman"/>
              </a:rPr>
              <a:t>Representar</a:t>
            </a:r>
            <a:r>
              <a:rPr lang="es-AR" dirty="0">
                <a:ea typeface="Calibri"/>
                <a:cs typeface="Times New Roman"/>
              </a:rPr>
              <a:t> a los beneficiarios y/o afiliados del Sistema de Salud </a:t>
            </a:r>
            <a:r>
              <a:rPr lang="es-AR" b="1" dirty="0">
                <a:ea typeface="Calibri"/>
                <a:cs typeface="Times New Roman"/>
              </a:rPr>
              <a:t>en sede administrativa o judicial</a:t>
            </a:r>
            <a:r>
              <a:rPr lang="es-AR" dirty="0">
                <a:ea typeface="Calibri"/>
                <a:cs typeface="Times New Roman"/>
              </a:rPr>
              <a:t> una vez agotado el procedimiento previsto por la normativa vigente y ante una orden emitida por el Superintendente de Servicios de Salud por vía de un acto administrativo.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2. Representar a los beneficiarios y/o afiliados </a:t>
            </a:r>
            <a:r>
              <a:rPr lang="es-AR" b="1" dirty="0">
                <a:ea typeface="Calibri"/>
                <a:cs typeface="Times New Roman"/>
              </a:rPr>
              <a:t>de manera individual o colectiva.</a:t>
            </a:r>
            <a:br>
              <a:rPr lang="es-AR" b="1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3. </a:t>
            </a:r>
            <a:r>
              <a:rPr lang="es-AR" b="1" dirty="0">
                <a:ea typeface="Calibri"/>
                <a:cs typeface="Times New Roman"/>
              </a:rPr>
              <a:t>Coordinar los reclamos que formulen</a:t>
            </a:r>
            <a:r>
              <a:rPr lang="es-AR" dirty="0">
                <a:ea typeface="Calibri"/>
                <a:cs typeface="Times New Roman"/>
              </a:rPr>
              <a:t> los beneficiarios y/o afiliados de las referidas entidades del sistema de salud </a:t>
            </a:r>
            <a:r>
              <a:rPr lang="es-AR" b="1" dirty="0">
                <a:ea typeface="Calibri"/>
                <a:cs typeface="Times New Roman"/>
              </a:rPr>
              <a:t>ante el Defensor del Pueblo de la Nación o ante el Defensor del Pueblo</a:t>
            </a:r>
            <a:r>
              <a:rPr lang="es-AR" dirty="0">
                <a:ea typeface="Calibri"/>
                <a:cs typeface="Times New Roman"/>
              </a:rPr>
              <a:t> de las jurisdicciones locales que prevean su existencia.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4. Entender en el </a:t>
            </a:r>
            <a:r>
              <a:rPr lang="es-AR" b="1" dirty="0">
                <a:ea typeface="Calibri"/>
                <a:cs typeface="Times New Roman"/>
              </a:rPr>
              <a:t>correcto ejercicio de los derechos de los pacientes reconocidos por la Ley Nº 26.529 modificada por la Ley Nº 26.742 </a:t>
            </a:r>
            <a:r>
              <a:rPr lang="es-AR" dirty="0">
                <a:ea typeface="Calibri"/>
                <a:cs typeface="Times New Roman"/>
              </a:rPr>
              <a:t>en su relación con los Agentes del Sistema Nacional del Seguro de Salud.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5. Coordinar acciones en defensa de los derechos de los usuarios con las </a:t>
            </a:r>
            <a:r>
              <a:rPr lang="es-AR" b="1" dirty="0">
                <a:ea typeface="Calibri"/>
                <a:cs typeface="Times New Roman"/>
              </a:rPr>
              <a:t>asociaciones de consumidores, organizaciones no gubernamentales y la Subsecretaría de Defensa del Consumido</a:t>
            </a:r>
            <a:r>
              <a:rPr lang="es-AR" dirty="0">
                <a:ea typeface="Calibri"/>
                <a:cs typeface="Times New Roman"/>
              </a:rPr>
              <a:t>r dependiente de la Secretaría de Comercio Interior del Ministerio de Economía y Finanzas Públicas.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6. Atender la presentación de </a:t>
            </a:r>
            <a:r>
              <a:rPr lang="es-AR" b="1" dirty="0">
                <a:ea typeface="Calibri"/>
                <a:cs typeface="Times New Roman"/>
              </a:rPr>
              <a:t>reclamos y recursos en Sede Administrativa</a:t>
            </a:r>
            <a:r>
              <a:rPr lang="es-AR" dirty="0">
                <a:ea typeface="Calibri"/>
                <a:cs typeface="Times New Roman"/>
              </a:rPr>
              <a:t> por parte de los afiliados y beneficiarios del Sistema de Salud.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7. Promover un </a:t>
            </a:r>
            <a:r>
              <a:rPr lang="es-AR" b="1" dirty="0">
                <a:ea typeface="Calibri"/>
                <a:cs typeface="Times New Roman"/>
              </a:rPr>
              <a:t>ámbito de conciliación y mediación entre los afiliados y las entidades</a:t>
            </a:r>
            <a:r>
              <a:rPr lang="es-AR" dirty="0">
                <a:ea typeface="Calibri"/>
                <a:cs typeface="Times New Roman"/>
              </a:rPr>
              <a:t> del Sistema de Salud, posibilitando la resolución alternativa de conflictos de forma </a:t>
            </a:r>
            <a:r>
              <a:rPr lang="es-AR" b="1" dirty="0">
                <a:ea typeface="Calibri"/>
                <a:cs typeface="Times New Roman"/>
              </a:rPr>
              <a:t>voluntaria, extrajudicial y confidencial.</a:t>
            </a: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8. Llevar adelante los </a:t>
            </a:r>
            <a:r>
              <a:rPr lang="es-AR" b="1" dirty="0">
                <a:ea typeface="Calibri"/>
                <a:cs typeface="Times New Roman"/>
              </a:rPr>
              <a:t>planes, </a:t>
            </a:r>
            <a:r>
              <a:rPr lang="es-AR" dirty="0">
                <a:ea typeface="Calibri"/>
                <a:cs typeface="Times New Roman"/>
              </a:rPr>
              <a:t>programas y proyectos de capacitación </a:t>
            </a:r>
            <a:r>
              <a:rPr lang="es-AR" b="1" dirty="0">
                <a:ea typeface="Calibri"/>
                <a:cs typeface="Times New Roman"/>
              </a:rPr>
              <a:t>de los afiliados y beneficiarios, como así también, de los Agentes del Seguro de Salud,</a:t>
            </a:r>
            <a:r>
              <a:rPr lang="es-AR" dirty="0">
                <a:ea typeface="Calibri"/>
                <a:cs typeface="Times New Roman"/>
              </a:rPr>
              <a:t> de las Empresas de Medicina Prepaga, Cooperativas, Mutuales, Asociaciones Civiles y Fundaciones del sistema de salud y Defensorías.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9. Coordinar con la Subgerencia de Delegaciones las acciones en las distintas jurisdicciones para </a:t>
            </a:r>
            <a:r>
              <a:rPr lang="es-AR" b="1" dirty="0">
                <a:ea typeface="Calibri"/>
                <a:cs typeface="Times New Roman"/>
              </a:rPr>
              <a:t>garantizar el acceso al derecho de salud</a:t>
            </a:r>
            <a:r>
              <a:rPr lang="es-AR" dirty="0">
                <a:ea typeface="Calibri"/>
                <a:cs typeface="Times New Roman"/>
              </a:rPr>
              <a:t> de los beneficiarios y afiliados.</a:t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r>
              <a:rPr lang="es-AR" dirty="0">
                <a:ea typeface="Calibri"/>
                <a:cs typeface="Times New Roman"/>
              </a:rPr>
              <a:t>10</a:t>
            </a:r>
            <a:r>
              <a:rPr lang="es-AR" b="1" dirty="0">
                <a:ea typeface="Calibri"/>
                <a:cs typeface="Times New Roman"/>
              </a:rPr>
              <a:t>. Solicitar informes necesarios</a:t>
            </a:r>
            <a:r>
              <a:rPr lang="es-AR" dirty="0">
                <a:ea typeface="Calibri"/>
                <a:cs typeface="Times New Roman"/>
              </a:rPr>
              <a:t> a las áreas correspondientes de los distintos poderes del Estado a nivel nacional y provincial, en el ámbito de su competencia.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441450"/>
          </a:xfrm>
        </p:spPr>
        <p:txBody>
          <a:bodyPr rtlCol="0">
            <a:normAutofit fontScale="90000"/>
          </a:bodyPr>
          <a:lstStyle/>
          <a:p>
            <a:pPr fontAlgn="auto">
              <a:lnSpc>
                <a:spcPct val="115000"/>
              </a:lnSpc>
              <a:spcAft>
                <a:spcPts val="0"/>
              </a:spcAft>
              <a:defRPr/>
            </a:pPr>
            <a:r>
              <a:rPr lang="es-AR" sz="3600" b="1" dirty="0" smtClean="0">
                <a:ea typeface="Calibri"/>
                <a:cs typeface="Times New Roman"/>
              </a:rPr>
              <a:t/>
            </a:r>
            <a:br>
              <a:rPr lang="es-AR" sz="3600" b="1" dirty="0" smtClean="0">
                <a:ea typeface="Calibri"/>
                <a:cs typeface="Times New Roman"/>
              </a:rPr>
            </a:br>
            <a:r>
              <a:rPr lang="es-AR" sz="3600" b="1" dirty="0" smtClean="0">
                <a:ea typeface="Calibri"/>
                <a:cs typeface="Times New Roman"/>
              </a:rPr>
              <a:t>COORDINACION </a:t>
            </a:r>
            <a:r>
              <a:rPr lang="es-AR" sz="3600" b="1" dirty="0">
                <a:ea typeface="Calibri"/>
                <a:cs typeface="Times New Roman"/>
              </a:rPr>
              <a:t>DE ASISTENCIA AL </a:t>
            </a:r>
            <a:r>
              <a:rPr lang="es-AR" sz="3600" b="1" dirty="0" smtClean="0">
                <a:ea typeface="Calibri"/>
                <a:cs typeface="Times New Roman"/>
              </a:rPr>
              <a:t>BENEFICIARIO </a:t>
            </a:r>
            <a:r>
              <a:rPr lang="es-AR" sz="3600" b="1" dirty="0">
                <a:ea typeface="Calibri"/>
                <a:cs typeface="Times New Roman"/>
              </a:rPr>
              <a:t>Resolución Nº 2621/2013</a:t>
            </a:r>
            <a:r>
              <a:rPr lang="es-AR" dirty="0">
                <a:ea typeface="Calibri"/>
                <a:cs typeface="Times New Roman"/>
              </a:rPr>
              <a:t/>
            </a:r>
            <a:br>
              <a:rPr lang="es-AR" dirty="0">
                <a:ea typeface="Calibri"/>
                <a:cs typeface="Times New Roman"/>
              </a:rPr>
            </a:br>
            <a:endParaRPr lang="es-AR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s-AR" sz="1500" smtClean="0">
                <a:ea typeface="Calibri" pitchFamily="34" charset="0"/>
                <a:cs typeface="Times New Roman" pitchFamily="18" charset="0"/>
              </a:rPr>
              <a:t>ACCIONES: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>1. Asistir a la Defensoría del Usuario en la diagramación de las actividades en cumplimiento de su responsabilidad primaria.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>2. Asistir en la coordinación de las actividades para el asesoramiento de los beneficiarios y usuarios en los reclamos administrativos.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>3. Asistir a los beneficiarios y usuarios en las audiencias administrativas.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>4. Proyectar las providencias y recursos administrativos.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>5. Asistir en la coordinación de actividades para la representación y patrocinio jurídico de los beneficiarios y usuarios en las acciones judiciales.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>6. Elaborar la información técnico-jurídica que le sea requerida.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>7. Llevar un registro de los expedientes administrativos y causas judiciales.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>8. Elaborar la memoria anual.</a:t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r>
              <a:rPr lang="es-AR" sz="15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1500" smtClean="0">
                <a:ea typeface="Calibri" pitchFamily="34" charset="0"/>
                <a:cs typeface="Times New Roman" pitchFamily="18" charset="0"/>
              </a:rPr>
            </a:br>
            <a:endParaRPr lang="es-AR" sz="1500" smtClean="0"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1 Título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728787"/>
          </a:xfrm>
        </p:spPr>
        <p:txBody>
          <a:bodyPr/>
          <a:lstStyle/>
          <a:p>
            <a:pPr>
              <a:lnSpc>
                <a:spcPct val="115000"/>
              </a:lnSpc>
            </a:pPr>
            <a:r>
              <a:rPr lang="es-AR" sz="2800" b="1" smtClean="0">
                <a:ea typeface="Calibri" pitchFamily="34" charset="0"/>
                <a:cs typeface="Times New Roman" pitchFamily="18" charset="0"/>
              </a:rPr>
              <a:t>COORDINACION DE VINCULACION CON DEFENSORIAS Y ASOCIACIONES DE USUARIOS </a:t>
            </a:r>
            <a:br>
              <a:rPr lang="es-AR" sz="2800" b="1" smtClean="0">
                <a:ea typeface="Calibri" pitchFamily="34" charset="0"/>
                <a:cs typeface="Times New Roman" pitchFamily="18" charset="0"/>
              </a:rPr>
            </a:br>
            <a:r>
              <a:rPr lang="es-AR" sz="2800" b="1" smtClean="0">
                <a:ea typeface="Calibri" pitchFamily="34" charset="0"/>
                <a:cs typeface="Times New Roman" pitchFamily="18" charset="0"/>
              </a:rPr>
              <a:t>Resolución Nº 2621/2013</a:t>
            </a:r>
            <a:r>
              <a:rPr lang="es-AR" sz="28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2800" smtClean="0">
                <a:ea typeface="Calibri" pitchFamily="34" charset="0"/>
                <a:cs typeface="Times New Roman" pitchFamily="18" charset="0"/>
              </a:rPr>
            </a:br>
            <a:endParaRPr lang="es-AR" sz="28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5288" y="1557338"/>
            <a:ext cx="8229600" cy="5300662"/>
          </a:xfrm>
        </p:spPr>
        <p:txBody>
          <a:bodyPr rtlCol="0">
            <a:normAutofit fontScale="25000" lnSpcReduction="20000"/>
          </a:bodyPr>
          <a:lstStyle/>
          <a:p>
            <a:pPr marL="0" indent="0" fontAlgn="auto">
              <a:lnSpc>
                <a:spcPct val="115000"/>
              </a:lnSpc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es-AR" dirty="0">
                <a:ea typeface="Calibri"/>
                <a:cs typeface="Times New Roman"/>
              </a:rPr>
              <a:t>1</a:t>
            </a:r>
            <a:r>
              <a:rPr lang="es-AR" sz="6400" dirty="0">
                <a:ea typeface="Calibri"/>
                <a:cs typeface="Times New Roman"/>
              </a:rPr>
              <a:t>. Asistir en los reclamos que formulen los beneficiarios y/o afiliados de las entidades del sistema de salud ante el Defensor del Pueblo de la Nación o ante el Defensor del Pueblo de las jurisdicciones locales que prevean su existencia.</a:t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>(Es una relación de coordinación  con la Defensoría del Pueblo, dada su carácter de institución de rango constitucional) </a:t>
            </a:r>
          </a:p>
          <a:p>
            <a:pPr marL="0" indent="0" fontAlgn="auto">
              <a:lnSpc>
                <a:spcPct val="115000"/>
              </a:lnSpc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es-AR" sz="6400" dirty="0" smtClean="0">
                <a:ea typeface="Calibri"/>
                <a:cs typeface="Times New Roman"/>
              </a:rPr>
              <a:t>2</a:t>
            </a:r>
            <a:r>
              <a:rPr lang="es-AR" sz="6400" dirty="0">
                <a:ea typeface="Calibri"/>
                <a:cs typeface="Times New Roman"/>
              </a:rPr>
              <a:t>. Asistir en las acciones en defensa de los derechos de los usuarios con las asociaciones de consumidores, organizaciones no gubernamentales y la SUBSECRETARIA DE DEFENSA DEL CONSUMIDOR dependiente de la SECRETARIA DE COMERCIO INTERIOR del MINISTERIO DE ECONOMIA Y FINANZAS PUBLICAS.</a:t>
            </a:r>
          </a:p>
          <a:p>
            <a:pPr marL="0" indent="0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sz="6400" dirty="0" smtClean="0">
                <a:ea typeface="Calibri"/>
                <a:cs typeface="Times New Roman"/>
              </a:rPr>
              <a:t>3</a:t>
            </a:r>
            <a:r>
              <a:rPr lang="es-AR" sz="6400" dirty="0">
                <a:ea typeface="Calibri"/>
                <a:cs typeface="Times New Roman"/>
              </a:rPr>
              <a:t>. Proyectar solicitudes de informes de los distintos poderes del Estado a nivel nacional y provincial, en el ámbito de su competencia.</a:t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/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>4. Intervenir en el estudio y elaboración de providencias, informes técnicos y actos administrativos.</a:t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/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>5. Diagramar el plan anual operativo de acciones institucionales de la Defensoría.</a:t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/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>6. Llevar un registro de los expedientes y acciones asignadas.</a:t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/>
            </a:r>
            <a:br>
              <a:rPr lang="es-AR" sz="6400" dirty="0">
                <a:ea typeface="Calibri"/>
                <a:cs typeface="Times New Roman"/>
              </a:rPr>
            </a:br>
            <a:r>
              <a:rPr lang="es-AR" sz="6400" dirty="0">
                <a:ea typeface="Calibri"/>
                <a:cs typeface="Times New Roman"/>
              </a:rPr>
              <a:t>7. Elaborar la memoria anual y el informe de gestión.</a:t>
            </a:r>
            <a:endParaRPr lang="es-AR" sz="6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1 Título"/>
          <p:cNvSpPr>
            <a:spLocks noGrp="1"/>
          </p:cNvSpPr>
          <p:nvPr>
            <p:ph type="title"/>
          </p:nvPr>
        </p:nvSpPr>
        <p:spPr>
          <a:xfrm>
            <a:off x="468313" y="25400"/>
            <a:ext cx="8229600" cy="1458913"/>
          </a:xfrm>
        </p:spPr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s-AR" sz="3600" b="1" u="sng" smtClean="0">
                <a:ea typeface="Calibri" pitchFamily="34" charset="0"/>
                <a:cs typeface="Times New Roman" pitchFamily="18" charset="0"/>
              </a:rPr>
              <a:t>Temas que se plantean o nos preocupan:</a:t>
            </a:r>
            <a:r>
              <a:rPr lang="es-AR" sz="36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3600" smtClean="0">
                <a:ea typeface="Calibri" pitchFamily="34" charset="0"/>
                <a:cs typeface="Times New Roman" pitchFamily="18" charset="0"/>
              </a:rPr>
            </a:br>
            <a:endParaRPr lang="es-AR" sz="36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981075"/>
            <a:ext cx="8229600" cy="5145088"/>
          </a:xfrm>
        </p:spPr>
        <p:txBody>
          <a:bodyPr rtlCol="0">
            <a:normAutofit fontScale="70000" lnSpcReduction="20000"/>
          </a:bodyPr>
          <a:lstStyle/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b="1" dirty="0" smtClean="0">
                <a:ea typeface="Calibri"/>
                <a:cs typeface="Times New Roman"/>
              </a:rPr>
              <a:t>DISPOSICION SANCIONATORIA. </a:t>
            </a:r>
            <a:endParaRPr lang="es-AR" dirty="0">
              <a:ea typeface="Calibri"/>
              <a:cs typeface="Times New Roman"/>
            </a:endParaRPr>
          </a:p>
          <a:p>
            <a:pPr marL="11430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>
                <a:ea typeface="Calibri"/>
                <a:cs typeface="Times New Roman"/>
              </a:rPr>
              <a:t> 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b="1" dirty="0">
                <a:ea typeface="Calibri"/>
                <a:cs typeface="Times New Roman"/>
              </a:rPr>
              <a:t>Negativas de cobertura en casos de discapacidad</a:t>
            </a:r>
            <a:r>
              <a:rPr lang="es-AR" dirty="0">
                <a:ea typeface="Calibri"/>
                <a:cs typeface="Times New Roman"/>
              </a:rPr>
              <a:t>. </a:t>
            </a:r>
            <a:r>
              <a:rPr lang="es-AR" dirty="0" smtClean="0">
                <a:ea typeface="Calibri"/>
                <a:cs typeface="Times New Roman"/>
              </a:rPr>
              <a:t>(</a:t>
            </a:r>
            <a:r>
              <a:rPr lang="es-AR" b="1" dirty="0" smtClean="0">
                <a:ea typeface="Calibri"/>
                <a:cs typeface="Times New Roman"/>
              </a:rPr>
              <a:t>diferencias </a:t>
            </a:r>
            <a:r>
              <a:rPr lang="es-AR" b="1" dirty="0">
                <a:ea typeface="Calibri"/>
                <a:cs typeface="Times New Roman"/>
              </a:rPr>
              <a:t>de interpretación</a:t>
            </a:r>
            <a:r>
              <a:rPr lang="es-AR" dirty="0">
                <a:ea typeface="Calibri"/>
                <a:cs typeface="Times New Roman"/>
              </a:rPr>
              <a:t> </a:t>
            </a:r>
            <a:r>
              <a:rPr lang="es-AR" dirty="0" smtClean="0">
                <a:ea typeface="Calibri"/>
                <a:cs typeface="Times New Roman"/>
              </a:rPr>
              <a:t>(Ejemplo Res. Nº 428/99)</a:t>
            </a:r>
            <a:endParaRPr lang="es-AR" dirty="0">
              <a:ea typeface="Calibri"/>
              <a:cs typeface="Times New Roman"/>
            </a:endParaRPr>
          </a:p>
          <a:p>
            <a:pPr marL="11430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>
                <a:ea typeface="Calibri"/>
                <a:cs typeface="Times New Roman"/>
              </a:rPr>
              <a:t> 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b="1" dirty="0">
                <a:ea typeface="Calibri"/>
                <a:cs typeface="Times New Roman"/>
              </a:rPr>
              <a:t>Negativa de afiliación</a:t>
            </a:r>
            <a:r>
              <a:rPr lang="es-AR" b="1" dirty="0" smtClean="0">
                <a:ea typeface="Calibri"/>
                <a:cs typeface="Times New Roman"/>
              </a:rPr>
              <a:t>:</a:t>
            </a:r>
            <a:r>
              <a:rPr lang="es-AR" dirty="0" smtClean="0">
                <a:ea typeface="Calibri"/>
                <a:cs typeface="Times New Roman"/>
              </a:rPr>
              <a:t> </a:t>
            </a:r>
            <a:r>
              <a:rPr lang="es-AR" dirty="0" err="1">
                <a:ea typeface="Calibri"/>
                <a:cs typeface="Times New Roman"/>
              </a:rPr>
              <a:t>monotributistas</a:t>
            </a:r>
            <a:r>
              <a:rPr lang="es-AR" dirty="0">
                <a:ea typeface="Calibri"/>
                <a:cs typeface="Times New Roman"/>
              </a:rPr>
              <a:t> y personal doméstico. </a:t>
            </a:r>
            <a:endParaRPr lang="es-AR" dirty="0" smtClean="0">
              <a:ea typeface="Calibri"/>
              <a:cs typeface="Times New Roman"/>
            </a:endParaRPr>
          </a:p>
          <a:p>
            <a:pPr marL="0"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 smtClean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dirty="0">
                <a:ea typeface="Calibri"/>
                <a:cs typeface="Times New Roman"/>
              </a:rPr>
              <a:t> </a:t>
            </a:r>
            <a:r>
              <a:rPr lang="es-AR" b="1" dirty="0" smtClean="0">
                <a:ea typeface="Calibri"/>
                <a:cs typeface="Times New Roman"/>
              </a:rPr>
              <a:t>Asociaciones </a:t>
            </a:r>
            <a:r>
              <a:rPr lang="es-AR" b="1" dirty="0">
                <a:ea typeface="Calibri"/>
                <a:cs typeface="Times New Roman"/>
              </a:rPr>
              <a:t>de consumidores que intiman a obras </a:t>
            </a:r>
            <a:r>
              <a:rPr lang="es-AR" b="1" dirty="0" smtClean="0">
                <a:ea typeface="Calibri"/>
                <a:cs typeface="Times New Roman"/>
              </a:rPr>
              <a:t>sociales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endParaRPr lang="es-AR" b="1" dirty="0" smtClean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b="1" dirty="0" smtClean="0">
                <a:ea typeface="Calibri"/>
                <a:cs typeface="Times New Roman"/>
              </a:rPr>
              <a:t>Escasa </a:t>
            </a:r>
            <a:r>
              <a:rPr lang="es-AR" b="1" dirty="0">
                <a:ea typeface="Calibri"/>
                <a:cs typeface="Times New Roman"/>
              </a:rPr>
              <a:t>documentación o fundamentación en los reclamos presentados por las </a:t>
            </a:r>
            <a:r>
              <a:rPr lang="es-AR" b="1" dirty="0" smtClean="0">
                <a:ea typeface="Calibri"/>
                <a:cs typeface="Times New Roman"/>
              </a:rPr>
              <a:t>Defensorías</a:t>
            </a:r>
            <a:r>
              <a:rPr lang="es-AR" dirty="0">
                <a:ea typeface="Calibri"/>
                <a:cs typeface="Times New Roman"/>
              </a:rPr>
              <a:t> </a:t>
            </a:r>
            <a:r>
              <a:rPr lang="es-AR" dirty="0" smtClean="0">
                <a:ea typeface="Calibri"/>
                <a:cs typeface="Times New Roman"/>
              </a:rPr>
              <a:t> (</a:t>
            </a:r>
            <a:r>
              <a:rPr lang="es-AR" b="1" dirty="0" smtClean="0">
                <a:ea typeface="Calibri"/>
                <a:cs typeface="Times New Roman"/>
              </a:rPr>
              <a:t>datos </a:t>
            </a:r>
            <a:r>
              <a:rPr lang="es-AR" b="1" dirty="0">
                <a:ea typeface="Calibri"/>
                <a:cs typeface="Times New Roman"/>
              </a:rPr>
              <a:t>de contacto de los </a:t>
            </a:r>
            <a:r>
              <a:rPr lang="es-AR" b="1" dirty="0" smtClean="0">
                <a:ea typeface="Calibri"/>
                <a:cs typeface="Times New Roman"/>
              </a:rPr>
              <a:t>reclamantes,  </a:t>
            </a:r>
            <a:r>
              <a:rPr lang="es-AR" b="1" dirty="0">
                <a:ea typeface="Calibri"/>
                <a:cs typeface="Times New Roman"/>
              </a:rPr>
              <a:t>órdenes médicas</a:t>
            </a:r>
            <a:r>
              <a:rPr lang="es-AR" dirty="0">
                <a:ea typeface="Calibri"/>
                <a:cs typeface="Times New Roman"/>
              </a:rPr>
              <a:t> </a:t>
            </a:r>
            <a:r>
              <a:rPr lang="es-AR" dirty="0" smtClean="0">
                <a:ea typeface="Calibri"/>
                <a:cs typeface="Times New Roman"/>
              </a:rPr>
              <a:t>,</a:t>
            </a:r>
            <a:r>
              <a:rPr lang="es-AR" b="1" dirty="0" smtClean="0">
                <a:ea typeface="Calibri"/>
                <a:cs typeface="Times New Roman"/>
              </a:rPr>
              <a:t>las </a:t>
            </a:r>
            <a:r>
              <a:rPr lang="es-AR" b="1" dirty="0">
                <a:ea typeface="Calibri"/>
                <a:cs typeface="Times New Roman"/>
              </a:rPr>
              <a:t>constancias de los rechazos de las </a:t>
            </a:r>
            <a:r>
              <a:rPr lang="es-AR" b="1" dirty="0" smtClean="0">
                <a:ea typeface="Calibri"/>
                <a:cs typeface="Times New Roman"/>
              </a:rPr>
              <a:t>prestaciones)</a:t>
            </a:r>
            <a:endParaRPr lang="es-A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1 Título"/>
          <p:cNvSpPr>
            <a:spLocks noGrp="1"/>
          </p:cNvSpPr>
          <p:nvPr>
            <p:ph type="title"/>
          </p:nvPr>
        </p:nvSpPr>
        <p:spPr>
          <a:xfrm>
            <a:off x="457200" y="115888"/>
            <a:ext cx="8229600" cy="1301750"/>
          </a:xfrm>
        </p:spPr>
        <p:txBody>
          <a:bodyPr/>
          <a:lstStyle/>
          <a:p>
            <a:pPr marL="685800">
              <a:lnSpc>
                <a:spcPct val="115000"/>
              </a:lnSpc>
            </a:pPr>
            <a:r>
              <a:rPr lang="es-AR" sz="3200" b="1" smtClean="0">
                <a:ea typeface="Calibri" pitchFamily="34" charset="0"/>
                <a:cs typeface="Times New Roman" pitchFamily="18" charset="0"/>
              </a:rPr>
              <a:t>Propuesta de trabajo</a:t>
            </a:r>
            <a:r>
              <a:rPr lang="es-AR" sz="3200" smtClean="0">
                <a:ea typeface="Calibri" pitchFamily="34" charset="0"/>
                <a:cs typeface="Times New Roman" pitchFamily="18" charset="0"/>
              </a:rPr>
              <a:t/>
            </a:r>
            <a:br>
              <a:rPr lang="es-AR" sz="3200" smtClean="0">
                <a:ea typeface="Calibri" pitchFamily="34" charset="0"/>
                <a:cs typeface="Times New Roman" pitchFamily="18" charset="0"/>
              </a:rPr>
            </a:br>
            <a:r>
              <a:rPr lang="es-AR" sz="1600" smtClean="0">
                <a:ea typeface="Calibri" pitchFamily="34" charset="0"/>
                <a:cs typeface="Times New Roman" pitchFamily="18" charset="0"/>
              </a:rPr>
              <a:t>Hemos observado que la mera  puesta en marcha de expedientes administrativos por ante la superintendencia no responde necesariamente a la eficacia </a:t>
            </a:r>
            <a:br>
              <a:rPr lang="es-AR" sz="1600" smtClean="0">
                <a:ea typeface="Calibri" pitchFamily="34" charset="0"/>
                <a:cs typeface="Times New Roman" pitchFamily="18" charset="0"/>
              </a:rPr>
            </a:br>
            <a:r>
              <a:rPr lang="es-AR" sz="1600" smtClean="0">
                <a:ea typeface="Calibri" pitchFamily="34" charset="0"/>
                <a:cs typeface="Times New Roman" pitchFamily="18" charset="0"/>
              </a:rPr>
              <a:t>de un sistema de salud.</a:t>
            </a:r>
            <a:br>
              <a:rPr lang="es-AR" sz="1600" smtClean="0">
                <a:ea typeface="Calibri" pitchFamily="34" charset="0"/>
                <a:cs typeface="Times New Roman" pitchFamily="18" charset="0"/>
              </a:rPr>
            </a:br>
            <a:endParaRPr lang="es-AR" sz="1600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b="1" dirty="0">
                <a:ea typeface="Calibri"/>
                <a:cs typeface="Times New Roman"/>
              </a:rPr>
              <a:t>Objetivos: Nuestro objetivo es lograr un sistema de salud eficaz y eficiente. Eficiente en cuanto a que con los recursos que contamos </a:t>
            </a:r>
            <a:r>
              <a:rPr lang="es-AR" b="1" dirty="0" smtClean="0">
                <a:ea typeface="Calibri"/>
                <a:cs typeface="Times New Roman"/>
              </a:rPr>
              <a:t>(</a:t>
            </a:r>
            <a:r>
              <a:rPr lang="es-AR" b="1" dirty="0" err="1" smtClean="0">
                <a:ea typeface="Calibri"/>
                <a:cs typeface="Times New Roman"/>
              </a:rPr>
              <a:t>rrhh</a:t>
            </a:r>
            <a:r>
              <a:rPr lang="es-AR" b="1" dirty="0" smtClean="0">
                <a:ea typeface="Calibri"/>
                <a:cs typeface="Times New Roman"/>
              </a:rPr>
              <a:t> </a:t>
            </a:r>
            <a:r>
              <a:rPr lang="es-AR" b="1" dirty="0">
                <a:ea typeface="Calibri"/>
                <a:cs typeface="Times New Roman"/>
              </a:rPr>
              <a:t>y organizacionales) podamos garantizar un sistema de salud sano y accesible, y eficaz en cuanto a que con nuestros recursos podamos ser capaces de lograr ese sistema</a:t>
            </a:r>
            <a:r>
              <a:rPr lang="es-AR" dirty="0">
                <a:ea typeface="Calibri"/>
                <a:cs typeface="Times New Roman"/>
              </a:rPr>
              <a:t>. </a:t>
            </a:r>
          </a:p>
          <a:p>
            <a:pPr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>
                <a:ea typeface="Calibri"/>
                <a:cs typeface="Times New Roman"/>
              </a:rPr>
              <a:t> </a:t>
            </a:r>
          </a:p>
          <a:p>
            <a:pPr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s-AR" dirty="0">
                <a:ea typeface="Calibri"/>
                <a:cs typeface="Times New Roman"/>
              </a:rPr>
              <a:t> Para ello nos proponemos: </a:t>
            </a:r>
          </a:p>
          <a:p>
            <a:pPr indent="0" fontAlgn="auto">
              <a:lnSpc>
                <a:spcPct val="115000"/>
              </a:lnSpc>
              <a:spcAft>
                <a:spcPts val="0"/>
              </a:spcAft>
              <a:buFont typeface="Arial" pitchFamily="34" charset="0"/>
              <a:buNone/>
              <a:defRPr/>
            </a:pPr>
            <a:endParaRPr lang="es-AR" dirty="0">
              <a:ea typeface="Calibri"/>
              <a:cs typeface="Times New Roman"/>
            </a:endParaRP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dirty="0">
                <a:ea typeface="Calibri"/>
                <a:cs typeface="Times New Roman"/>
              </a:rPr>
              <a:t>Implementar un </a:t>
            </a:r>
            <a:r>
              <a:rPr lang="es-AR" b="1" dirty="0">
                <a:ea typeface="Calibri"/>
                <a:cs typeface="Times New Roman"/>
              </a:rPr>
              <a:t>proceso no necesariamente escrito</a:t>
            </a:r>
            <a:r>
              <a:rPr lang="es-AR" dirty="0">
                <a:ea typeface="Calibri"/>
                <a:cs typeface="Times New Roman"/>
              </a:rPr>
              <a:t> o volcado en un expediente </a:t>
            </a:r>
            <a:r>
              <a:rPr lang="es-AR" dirty="0" smtClean="0">
                <a:ea typeface="Calibri"/>
                <a:cs typeface="Times New Roman"/>
              </a:rPr>
              <a:t>tendiente a evitar que </a:t>
            </a:r>
            <a:r>
              <a:rPr lang="es-AR">
                <a:ea typeface="Calibri"/>
                <a:cs typeface="Times New Roman"/>
              </a:rPr>
              <a:t>concluya </a:t>
            </a:r>
            <a:r>
              <a:rPr lang="es-AR" smtClean="0">
                <a:ea typeface="Calibri"/>
                <a:cs typeface="Times New Roman"/>
              </a:rPr>
              <a:t>siempre con </a:t>
            </a:r>
            <a:r>
              <a:rPr lang="es-AR" dirty="0">
                <a:ea typeface="Calibri"/>
                <a:cs typeface="Times New Roman"/>
              </a:rPr>
              <a:t>una disposición sancionatoria de los agentes de salud.  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Symbol"/>
              <a:buChar char=""/>
              <a:defRPr/>
            </a:pPr>
            <a:r>
              <a:rPr lang="es-AR" dirty="0">
                <a:ea typeface="Calibri"/>
                <a:cs typeface="Times New Roman"/>
              </a:rPr>
              <a:t>Implementar un proceso de </a:t>
            </a:r>
            <a:r>
              <a:rPr lang="es-AR" b="1" dirty="0">
                <a:ea typeface="Calibri"/>
                <a:cs typeface="Times New Roman"/>
              </a:rPr>
              <a:t>acercamiento con las Defensorías</a:t>
            </a:r>
            <a:r>
              <a:rPr lang="es-AR" dirty="0">
                <a:ea typeface="Calibri"/>
                <a:cs typeface="Times New Roman"/>
              </a:rPr>
              <a:t> del Pueblo de las distintas jurisdicciones, Asociaciones de Consumidores, Oficinas de Consumidores de las Municipalidades, Defensorías Públicas , INADI y todo otro organismo que recepte los reclamos de usuarios de salud, a fin de acordar: 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es-AR" b="1" dirty="0">
                <a:ea typeface="Calibri"/>
                <a:cs typeface="Times New Roman"/>
              </a:rPr>
              <a:t>Requisitos de presentación de los reclamos</a:t>
            </a:r>
            <a:r>
              <a:rPr lang="es-AR" dirty="0">
                <a:ea typeface="Calibri"/>
                <a:cs typeface="Times New Roman"/>
              </a:rPr>
              <a:t> en cuanto a información y documentación a volcar en los mismos.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es-AR" b="1" dirty="0">
                <a:ea typeface="Calibri"/>
                <a:cs typeface="Times New Roman"/>
              </a:rPr>
              <a:t>Intercambio de información</a:t>
            </a:r>
            <a:r>
              <a:rPr lang="es-AR" dirty="0">
                <a:ea typeface="Calibri"/>
                <a:cs typeface="Times New Roman"/>
              </a:rPr>
              <a:t> a fin de que puedan actuar no solo como recipiendarios de reclamos sino también como </a:t>
            </a:r>
            <a:r>
              <a:rPr lang="es-AR" b="1" dirty="0">
                <a:ea typeface="Calibri"/>
                <a:cs typeface="Times New Roman"/>
              </a:rPr>
              <a:t>agentes de información</a:t>
            </a:r>
            <a:r>
              <a:rPr lang="es-AR" dirty="0">
                <a:ea typeface="Calibri"/>
                <a:cs typeface="Times New Roman"/>
              </a:rPr>
              <a:t>. Muchas veces los reclamos presentados no están fundados o son improcedentes. </a:t>
            </a:r>
          </a:p>
          <a:p>
            <a:pPr fontAlgn="auto">
              <a:lnSpc>
                <a:spcPct val="115000"/>
              </a:lnSpc>
              <a:spcAft>
                <a:spcPts val="0"/>
              </a:spcAft>
              <a:buFont typeface="+mj-lt"/>
              <a:buAutoNum type="alphaLcParenR"/>
              <a:defRPr/>
            </a:pPr>
            <a:r>
              <a:rPr lang="es-AR" dirty="0">
                <a:ea typeface="Calibri"/>
                <a:cs typeface="Times New Roman"/>
              </a:rPr>
              <a:t>A fin de evitar la </a:t>
            </a:r>
            <a:r>
              <a:rPr lang="es-AR" b="1" dirty="0">
                <a:ea typeface="Calibri"/>
                <a:cs typeface="Times New Roman"/>
              </a:rPr>
              <a:t>duplicidad de reclamos </a:t>
            </a:r>
            <a:r>
              <a:rPr lang="es-AR" dirty="0">
                <a:ea typeface="Calibri"/>
                <a:cs typeface="Times New Roman"/>
              </a:rPr>
              <a:t>se recomienda que consulten con los usuarios si han presentado o iniciado reclamos por ante otro organismo. Si bien nada lo prohíbe, es habitual que un mismo reclamo ingrese por distintas vías, ejemplo Defensoría del Pueblo e INADI por ejemplo en los casos de violencia obstétrica.</a:t>
            </a:r>
          </a:p>
          <a:p>
            <a:pPr fontAlgn="auto">
              <a:lnSpc>
                <a:spcPct val="115000"/>
              </a:lnSpc>
              <a:spcAft>
                <a:spcPts val="1000"/>
              </a:spcAft>
              <a:buFont typeface="+mj-lt"/>
              <a:buAutoNum type="alphaLcParenR"/>
              <a:defRPr/>
            </a:pPr>
            <a:r>
              <a:rPr lang="es-AR" b="1" dirty="0">
                <a:ea typeface="Calibri"/>
                <a:cs typeface="Times New Roman"/>
              </a:rPr>
              <a:t>Protocolo de intervención</a:t>
            </a:r>
            <a:r>
              <a:rPr lang="es-AR" dirty="0">
                <a:ea typeface="Calibri"/>
                <a:cs typeface="Times New Roman"/>
              </a:rPr>
              <a:t> </a:t>
            </a:r>
            <a:r>
              <a:rPr lang="es-AR" b="1" dirty="0">
                <a:ea typeface="Calibri"/>
                <a:cs typeface="Times New Roman"/>
              </a:rPr>
              <a:t>y presentación de denuncias </a:t>
            </a:r>
            <a:r>
              <a:rPr lang="es-AR" dirty="0">
                <a:ea typeface="Calibri"/>
                <a:cs typeface="Times New Roman"/>
              </a:rPr>
              <a:t>por ante la </a:t>
            </a:r>
            <a:r>
              <a:rPr lang="es-AR" dirty="0" smtClean="0">
                <a:ea typeface="Calibri"/>
                <a:cs typeface="Times New Roman"/>
              </a:rPr>
              <a:t>DUSS consensuado con las Defensorías y Asociaciones de Usuarios.</a:t>
            </a:r>
            <a:endParaRPr lang="es-AR" dirty="0">
              <a:ea typeface="Calibri"/>
              <a:cs typeface="Times New Roman"/>
            </a:endParaRPr>
          </a:p>
          <a:p>
            <a:pPr marL="0" indent="0" fontAlgn="auto">
              <a:lnSpc>
                <a:spcPct val="115000"/>
              </a:lnSpc>
              <a:spcAft>
                <a:spcPts val="1000"/>
              </a:spcAft>
              <a:buFont typeface="Arial" pitchFamily="34" charset="0"/>
              <a:buNone/>
              <a:defRPr/>
            </a:pPr>
            <a:r>
              <a:rPr lang="es-AR" dirty="0">
                <a:ea typeface="Calibri"/>
                <a:cs typeface="Times New Roman"/>
              </a:rPr>
              <a:t>                       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es-A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sz="4000" b="1" smtClean="0">
                <a:solidFill>
                  <a:srgbClr val="000000"/>
                </a:solidFill>
                <a:ea typeface="Calibri" pitchFamily="34" charset="0"/>
                <a:cs typeface="Times New Roman" pitchFamily="18" charset="0"/>
              </a:rPr>
              <a:t>COMO ESTAMOS TRABAJANDO</a:t>
            </a:r>
            <a:endParaRPr lang="es-ES" smtClean="0">
              <a:ea typeface="Calibri" pitchFamily="34" charset="0"/>
              <a:cs typeface="Times New Roman" pitchFamily="18" charset="0"/>
            </a:endParaRPr>
          </a:p>
        </p:txBody>
      </p:sp>
      <p:sp>
        <p:nvSpPr>
          <p:cNvPr id="22530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 typeface="Arial" charset="0"/>
              <a:buNone/>
            </a:pPr>
            <a:r>
              <a:rPr lang="es-ES" b="1" smtClean="0"/>
              <a:t>COORDINACION DE ASISTENCIA AL BENEFICIARIO</a:t>
            </a:r>
          </a:p>
          <a:p>
            <a:pPr marL="0" indent="0" algn="ctr">
              <a:buFont typeface="Arial" charset="0"/>
              <a:buNone/>
            </a:pPr>
            <a:r>
              <a:rPr lang="es-ES" smtClean="0"/>
              <a:t>Ingresa con Disposición </a:t>
            </a:r>
          </a:p>
          <a:p>
            <a:pPr marL="0" indent="0" algn="ctr">
              <a:buFont typeface="Arial" charset="0"/>
              <a:buNone/>
            </a:pPr>
            <a:endParaRPr lang="es-ES" smtClean="0"/>
          </a:p>
          <a:p>
            <a:pPr marL="0" indent="0" algn="ctr">
              <a:buFont typeface="Arial" charset="0"/>
              <a:buNone/>
            </a:pPr>
            <a:r>
              <a:rPr lang="es-ES" smtClean="0"/>
              <a:t>Nueva modalidad de trabajo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</TotalTime>
  <Words>1557</Words>
  <Application>Microsoft Office PowerPoint</Application>
  <PresentationFormat>Presentación en pantalla (4:3)</PresentationFormat>
  <Paragraphs>83</Paragraphs>
  <Slides>15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Plantilla de diseño</vt:lpstr>
      </vt:variant>
      <vt:variant>
        <vt:i4>1</vt:i4>
      </vt:variant>
      <vt:variant>
        <vt:lpstr>Títulos de diapositiva</vt:lpstr>
      </vt:variant>
      <vt:variant>
        <vt:i4>15</vt:i4>
      </vt:variant>
    </vt:vector>
  </HeadingPairs>
  <TitlesOfParts>
    <vt:vector size="20" baseType="lpstr">
      <vt:lpstr>Calibri</vt:lpstr>
      <vt:lpstr>Arial</vt:lpstr>
      <vt:lpstr>Times New Roman</vt:lpstr>
      <vt:lpstr>Symbol</vt:lpstr>
      <vt:lpstr>Tema de Office</vt:lpstr>
      <vt:lpstr>Diapositiva 1</vt:lpstr>
      <vt:lpstr>  SUPERINTENDENCIA DE  SERVICIOS DE SALUD </vt:lpstr>
      <vt:lpstr>SU CREACION</vt:lpstr>
      <vt:lpstr>PRINCIPALES ACCIONES</vt:lpstr>
      <vt:lpstr> COORDINACION DE ASISTENCIA AL BENEFICIARIO Resolución Nº 2621/2013 </vt:lpstr>
      <vt:lpstr>COORDINACION DE VINCULACION CON DEFENSORIAS Y ASOCIACIONES DE USUARIOS  Resolución Nº 2621/2013 </vt:lpstr>
      <vt:lpstr>Temas que se plantean o nos preocupan: </vt:lpstr>
      <vt:lpstr>Propuesta de trabajo Hemos observado que la mera  puesta en marcha de expedientes administrativos por ante la superintendencia no responde necesariamente a la eficacia  de un sistema de salud. </vt:lpstr>
      <vt:lpstr>COMO ESTAMOS TRABAJANDO</vt:lpstr>
      <vt:lpstr>COMO ESTAMOS TRABAJANDO Coordinación de vinculación con defensorías y asociaciones de consumidores Los reclamos ingresan por nota, por llamados telefónicos y por mail.  En todos los casos,  evaluamos primero  la urgencia,  la procedencia, las distancias, las particularidades del caso e implementamos una doble vía de trabajo</vt:lpstr>
      <vt:lpstr>COMO ESTAMOS TRABAJANDO</vt:lpstr>
      <vt:lpstr>VENTAJAS DE ESTA MODALIDAD DE INTERVENCION</vt:lpstr>
      <vt:lpstr>DEFENSORIA DEL USUARIO DE SALUD</vt:lpstr>
      <vt:lpstr>DATOS DE CONTACTO</vt:lpstr>
      <vt:lpstr>Diapositiva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SUPERINTENDENCIA DE  SERVICIOS DE SALUD</dc:title>
  <dc:creator>Mercedes Portela</dc:creator>
  <cp:lastModifiedBy>Ras Comercial</cp:lastModifiedBy>
  <cp:revision>10</cp:revision>
  <cp:lastPrinted>2016-03-18T13:57:17Z</cp:lastPrinted>
  <dcterms:created xsi:type="dcterms:W3CDTF">2016-03-18T00:27:16Z</dcterms:created>
  <dcterms:modified xsi:type="dcterms:W3CDTF">2016-03-18T18:14:32Z</dcterms:modified>
</cp:coreProperties>
</file>